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280" r:id="rId4"/>
    <p:sldId id="28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4" r:id="rId17"/>
    <p:sldId id="278" r:id="rId18"/>
    <p:sldId id="268" r:id="rId19"/>
    <p:sldId id="269" r:id="rId20"/>
    <p:sldId id="271" r:id="rId21"/>
    <p:sldId id="273" r:id="rId22"/>
    <p:sldId id="272" r:id="rId23"/>
    <p:sldId id="275" r:id="rId24"/>
    <p:sldId id="276" r:id="rId25"/>
    <p:sldId id="277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3" autoAdjust="0"/>
    <p:restoredTop sz="9466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EB8D-61AD-4933-B3BB-848334D7912E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0A1-342F-43BC-A5E8-A3225A860E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EB8D-61AD-4933-B3BB-848334D7912E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0A1-342F-43BC-A5E8-A3225A860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EB8D-61AD-4933-B3BB-848334D7912E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0A1-342F-43BC-A5E8-A3225A860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EB8D-61AD-4933-B3BB-848334D7912E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0A1-342F-43BC-A5E8-A3225A860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EB8D-61AD-4933-B3BB-848334D7912E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0A1-342F-43BC-A5E8-A3225A860E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EB8D-61AD-4933-B3BB-848334D7912E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0A1-342F-43BC-A5E8-A3225A860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EB8D-61AD-4933-B3BB-848334D7912E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0A1-342F-43BC-A5E8-A3225A860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EB8D-61AD-4933-B3BB-848334D7912E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0A1-342F-43BC-A5E8-A3225A860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EB8D-61AD-4933-B3BB-848334D7912E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0A1-342F-43BC-A5E8-A3225A860E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EB8D-61AD-4933-B3BB-848334D7912E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0A1-342F-43BC-A5E8-A3225A860E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3DEB8D-61AD-4933-B3BB-848334D7912E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16B0A1-342F-43BC-A5E8-A3225A860E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C3DEB8D-61AD-4933-B3BB-848334D7912E}" type="datetimeFigureOut">
              <a:rPr lang="ru-RU" smtClean="0"/>
              <a:pPr/>
              <a:t>06.12.2017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16B0A1-342F-43BC-A5E8-A3225A860E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571481"/>
            <a:ext cx="7858180" cy="235745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latin typeface="Calibri" pitchFamily="34" charset="0"/>
              </a:rPr>
              <a:t>              </a:t>
            </a:r>
            <a:r>
              <a:rPr lang="ru-RU" sz="3600" b="1" dirty="0" smtClean="0">
                <a:latin typeface="Calibri" pitchFamily="34" charset="0"/>
              </a:rPr>
              <a:t>Итоги </a:t>
            </a:r>
            <a:r>
              <a:rPr lang="ru-RU" sz="3600" b="1" dirty="0">
                <a:latin typeface="Calibri" pitchFamily="34" charset="0"/>
              </a:rPr>
              <a:t>муниципального  этапа </a:t>
            </a:r>
            <a:r>
              <a:rPr lang="ru-RU" sz="3600" b="1" dirty="0" smtClean="0">
                <a:latin typeface="Calibri" pitchFamily="34" charset="0"/>
              </a:rPr>
              <a:t>     Всероссийской </a:t>
            </a:r>
            <a:r>
              <a:rPr lang="ru-RU" sz="3600" b="1" dirty="0">
                <a:latin typeface="Calibri" pitchFamily="34" charset="0"/>
              </a:rPr>
              <a:t>олимпиады школьников </a:t>
            </a:r>
            <a:r>
              <a:rPr lang="ru-RU" sz="3600" b="1" dirty="0" smtClean="0">
                <a:latin typeface="Calibri" pitchFamily="34" charset="0"/>
              </a:rPr>
              <a:t> по </a:t>
            </a:r>
            <a:r>
              <a:rPr lang="ru-RU" sz="3600" b="1" dirty="0">
                <a:latin typeface="Calibri" pitchFamily="34" charset="0"/>
              </a:rPr>
              <a:t>английскому языку (</a:t>
            </a:r>
            <a:r>
              <a:rPr lang="ru-RU" sz="3600" b="1" dirty="0" smtClean="0">
                <a:latin typeface="Calibri" pitchFamily="34" charset="0"/>
              </a:rPr>
              <a:t>2017 </a:t>
            </a:r>
            <a:r>
              <a:rPr lang="ru-RU" sz="3600" b="1" dirty="0">
                <a:latin typeface="Calibri" pitchFamily="34" charset="0"/>
              </a:rPr>
              <a:t>-  </a:t>
            </a:r>
            <a:r>
              <a:rPr lang="ru-RU" sz="3600" b="1" dirty="0" smtClean="0">
                <a:latin typeface="Calibri" pitchFamily="34" charset="0"/>
              </a:rPr>
              <a:t>2018).</a:t>
            </a:r>
            <a:r>
              <a:rPr lang="ru-RU" dirty="0">
                <a:latin typeface="Calibri" pitchFamily="34" charset="0"/>
              </a:rPr>
              <a:t/>
            </a:r>
            <a:br>
              <a:rPr lang="ru-RU" dirty="0">
                <a:latin typeface="Calibri" pitchFamily="34" charset="0"/>
              </a:rPr>
            </a:br>
            <a:endParaRPr lang="ru-RU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928934"/>
            <a:ext cx="7715304" cy="328614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Задания муниципального этапа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Calibri" pitchFamily="34" charset="0"/>
              </a:rPr>
              <a:t>конкурс на понимание устной речи </a:t>
            </a:r>
            <a:r>
              <a:rPr lang="ru-RU" b="1" dirty="0">
                <a:latin typeface="Calibri" pitchFamily="34" charset="0"/>
              </a:rPr>
              <a:t>(</a:t>
            </a:r>
            <a:r>
              <a:rPr lang="ru-RU" b="1" dirty="0" err="1">
                <a:latin typeface="Calibri" pitchFamily="34" charset="0"/>
              </a:rPr>
              <a:t>Listening</a:t>
            </a:r>
            <a:r>
              <a:rPr lang="ru-RU" dirty="0">
                <a:latin typeface="Calibri" pitchFamily="34" charset="0"/>
              </a:rPr>
              <a:t>)</a:t>
            </a:r>
          </a:p>
          <a:p>
            <a:r>
              <a:rPr lang="ru-RU" dirty="0">
                <a:latin typeface="Calibri" pitchFamily="34" charset="0"/>
              </a:rPr>
              <a:t> конкурс на понимание письменной речи (</a:t>
            </a:r>
            <a:r>
              <a:rPr lang="en-US" dirty="0">
                <a:latin typeface="Calibri" pitchFamily="34" charset="0"/>
              </a:rPr>
              <a:t>Reading</a:t>
            </a:r>
            <a:r>
              <a:rPr lang="ru-RU" dirty="0">
                <a:latin typeface="Calibri" pitchFamily="34" charset="0"/>
              </a:rPr>
              <a:t>)</a:t>
            </a:r>
          </a:p>
          <a:p>
            <a:r>
              <a:rPr lang="ru-RU" dirty="0">
                <a:latin typeface="Calibri" pitchFamily="34" charset="0"/>
              </a:rPr>
              <a:t>лексико-грамматический тест </a:t>
            </a:r>
            <a:r>
              <a:rPr lang="ru-RU" dirty="0" smtClean="0">
                <a:latin typeface="Calibri" pitchFamily="34" charset="0"/>
              </a:rPr>
              <a:t>(</a:t>
            </a:r>
            <a:r>
              <a:rPr lang="en-US" dirty="0">
                <a:latin typeface="Calibri" pitchFamily="34" charset="0"/>
              </a:rPr>
              <a:t>Use of English</a:t>
            </a:r>
            <a:r>
              <a:rPr lang="ru-RU" dirty="0">
                <a:latin typeface="Calibri" pitchFamily="34" charset="0"/>
              </a:rPr>
              <a:t>)</a:t>
            </a:r>
          </a:p>
          <a:p>
            <a:r>
              <a:rPr lang="ru-RU" dirty="0">
                <a:latin typeface="Calibri" pitchFamily="34" charset="0"/>
              </a:rPr>
              <a:t>конкурс письменной речи (</a:t>
            </a:r>
            <a:r>
              <a:rPr lang="en-US" dirty="0">
                <a:latin typeface="Calibri" pitchFamily="34" charset="0"/>
              </a:rPr>
              <a:t>Writing</a:t>
            </a:r>
            <a:r>
              <a:rPr lang="ru-RU" dirty="0">
                <a:latin typeface="Calibri" pitchFamily="34" charset="0"/>
              </a:rPr>
              <a:t>)</a:t>
            </a:r>
          </a:p>
          <a:p>
            <a:r>
              <a:rPr lang="ru-RU" dirty="0" smtClean="0">
                <a:latin typeface="Calibri" pitchFamily="34" charset="0"/>
              </a:rPr>
              <a:t>9 </a:t>
            </a:r>
            <a:r>
              <a:rPr lang="ru-RU" dirty="0" smtClean="0">
                <a:latin typeface="Calibri" pitchFamily="34" charset="0"/>
              </a:rPr>
              <a:t>– 11 классы – устный тур</a:t>
            </a:r>
            <a:r>
              <a:rPr lang="en-US" dirty="0" smtClean="0">
                <a:latin typeface="Calibri" pitchFamily="34" charset="0"/>
              </a:rPr>
              <a:t> (Speaking)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alibri" pitchFamily="34" charset="0"/>
              </a:rPr>
              <a:t>Уровень выполнения работ (7 – 8 классы)</a:t>
            </a:r>
            <a:endParaRPr lang="ru-RU" dirty="0">
              <a:latin typeface="Calibri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2071678"/>
          <a:ext cx="7715304" cy="3560166"/>
        </p:xfrm>
        <a:graphic>
          <a:graphicData uri="http://schemas.openxmlformats.org/drawingml/2006/table">
            <a:tbl>
              <a:tblPr/>
              <a:tblGrid>
                <a:gridCol w="3140744"/>
                <a:gridCol w="1775202"/>
                <a:gridCol w="1570371"/>
                <a:gridCol w="1228987"/>
              </a:tblGrid>
              <a:tr h="1290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Получили менее 50% баллов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Получили 50 и более % баллов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Получили высший балл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Аудирование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31(72%)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12 (28%)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Чтение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(23%)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31 (72%)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(5%)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6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Лексико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 грамматический тест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23 (53%)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20 (47%)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Письмо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r>
                        <a:rPr lang="ru-RU" sz="2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(40%)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25 (58%)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 (2%)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1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19 (44%)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24 (56%)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928670"/>
            <a:ext cx="7543824" cy="5072098"/>
          </a:xfrm>
        </p:spPr>
        <p:txBody>
          <a:bodyPr>
            <a:normAutofit/>
          </a:bodyPr>
          <a:lstStyle/>
          <a:p>
            <a:pPr algn="l"/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Анализ таблицы показывает, что успешнее всего 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выполнено задание по чтению, 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где 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 77% учащихся выполнили более 50% заданий правильно. Наибольшие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затруднения вызвали задания 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раздела </a:t>
            </a:r>
            <a:r>
              <a:rPr lang="ru-RU" sz="2400" dirty="0" err="1" smtClean="0">
                <a:solidFill>
                  <a:schemeClr val="tx1"/>
                </a:solidFill>
                <a:latin typeface="Calibri" pitchFamily="34" charset="0"/>
              </a:rPr>
              <a:t>Аудирование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 (72% учащихся получили менее 50% ). В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разделе Письмо 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40% 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>учащихся </a:t>
            </a: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получили менее 50% баллов (13 человека – 0 баллов).</a:t>
            </a:r>
            <a:b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alibri" pitchFamily="34" charset="0"/>
              </a:rPr>
              <a:t>В целом по итогам всей работы 56% учащихся набрали 50% и более от максимального количества баллов.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Calibri" pitchFamily="34" charset="0"/>
              </a:rPr>
            </a:br>
            <a:endParaRPr lang="ru-RU" sz="24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74320"/>
            <a:ext cx="7076332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Calibri" pitchFamily="34" charset="0"/>
              </a:rPr>
              <a:t>9 – 11 классы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14414" y="1285860"/>
          <a:ext cx="7358115" cy="4611389"/>
        </p:xfrm>
        <a:graphic>
          <a:graphicData uri="http://schemas.openxmlformats.org/drawingml/2006/table">
            <a:tbl>
              <a:tblPr/>
              <a:tblGrid>
                <a:gridCol w="1928826"/>
                <a:gridCol w="1717088"/>
                <a:gridCol w="1872672"/>
                <a:gridCol w="1839529"/>
              </a:tblGrid>
              <a:tr h="10160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Получили менее 50% баллов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Получили 50 и более % баллов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Получили высший балл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Аудирование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5 (7%)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59 (86%)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5 (7%)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Чтение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26 (38%)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42 (61%)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 (1%)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лексико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 грамматический тест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22 (32%)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47 (68%)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Письмо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15 (22%)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51 (74%)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3 (4%)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Устная речь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(11%)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52 (75%)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10 (14%)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0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8 (12%)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61 (88%)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68571"/>
            <a:ext cx="74980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000660"/>
          </a:xfrm>
        </p:spPr>
        <p:txBody>
          <a:bodyPr>
            <a:normAutofit fontScale="92500"/>
          </a:bodyPr>
          <a:lstStyle/>
          <a:p>
            <a:r>
              <a:rPr lang="ru-RU" sz="2600" dirty="0">
                <a:latin typeface="Calibri" pitchFamily="34" charset="0"/>
              </a:rPr>
              <a:t>Анализ таблицы показывает, что успешнее всего выполнено задание </a:t>
            </a:r>
            <a:r>
              <a:rPr lang="ru-RU" sz="2600" dirty="0" smtClean="0">
                <a:latin typeface="Calibri" pitchFamily="34" charset="0"/>
              </a:rPr>
              <a:t>раздела </a:t>
            </a:r>
            <a:r>
              <a:rPr lang="ru-RU" sz="2600" dirty="0" err="1" smtClean="0">
                <a:latin typeface="Calibri" pitchFamily="34" charset="0"/>
              </a:rPr>
              <a:t>аудирование</a:t>
            </a:r>
            <a:r>
              <a:rPr lang="ru-RU" sz="2600" dirty="0" smtClean="0">
                <a:latin typeface="Calibri" pitchFamily="34" charset="0"/>
              </a:rPr>
              <a:t>,  </a:t>
            </a:r>
            <a:r>
              <a:rPr lang="ru-RU" sz="2600" dirty="0">
                <a:latin typeface="Calibri" pitchFamily="34" charset="0"/>
              </a:rPr>
              <a:t>где только </a:t>
            </a:r>
            <a:r>
              <a:rPr lang="ru-RU" sz="2600" dirty="0" smtClean="0">
                <a:latin typeface="Calibri" pitchFamily="34" charset="0"/>
              </a:rPr>
              <a:t>7% </a:t>
            </a:r>
            <a:r>
              <a:rPr lang="ru-RU" sz="2600" dirty="0">
                <a:latin typeface="Calibri" pitchFamily="34" charset="0"/>
              </a:rPr>
              <a:t>учащихся получили </a:t>
            </a:r>
            <a:r>
              <a:rPr lang="ru-RU" sz="2600" dirty="0" smtClean="0">
                <a:latin typeface="Calibri" pitchFamily="34" charset="0"/>
              </a:rPr>
              <a:t>менее </a:t>
            </a:r>
            <a:r>
              <a:rPr lang="ru-RU" sz="2600" dirty="0">
                <a:latin typeface="Calibri" pitchFamily="34" charset="0"/>
              </a:rPr>
              <a:t>50%  </a:t>
            </a:r>
            <a:r>
              <a:rPr lang="ru-RU" sz="2600" dirty="0" smtClean="0">
                <a:latin typeface="Calibri" pitchFamily="34" charset="0"/>
              </a:rPr>
              <a:t>баллов. Наибольшие </a:t>
            </a:r>
            <a:r>
              <a:rPr lang="ru-RU" sz="2600" dirty="0">
                <a:latin typeface="Calibri" pitchFamily="34" charset="0"/>
              </a:rPr>
              <a:t>затруднения </a:t>
            </a:r>
            <a:r>
              <a:rPr lang="ru-RU" sz="2600" dirty="0" smtClean="0">
                <a:latin typeface="Calibri" pitchFamily="34" charset="0"/>
              </a:rPr>
              <a:t>вызвали </a:t>
            </a:r>
            <a:r>
              <a:rPr lang="ru-RU" sz="2600" dirty="0">
                <a:latin typeface="Calibri" pitchFamily="34" charset="0"/>
              </a:rPr>
              <a:t>задания </a:t>
            </a:r>
            <a:r>
              <a:rPr lang="ru-RU" sz="2600" dirty="0" smtClean="0">
                <a:latin typeface="Calibri" pitchFamily="34" charset="0"/>
              </a:rPr>
              <a:t>по чтению. 38 </a:t>
            </a:r>
            <a:r>
              <a:rPr lang="ru-RU" sz="2600" dirty="0">
                <a:latin typeface="Calibri" pitchFamily="34" charset="0"/>
              </a:rPr>
              <a:t>% учащихся получили менее 50%  </a:t>
            </a:r>
            <a:r>
              <a:rPr lang="ru-RU" sz="2600" dirty="0" smtClean="0">
                <a:latin typeface="Calibri" pitchFamily="34" charset="0"/>
              </a:rPr>
              <a:t>баллов.</a:t>
            </a:r>
            <a:endParaRPr lang="ru-RU" sz="2600" dirty="0">
              <a:latin typeface="Calibri" pitchFamily="34" charset="0"/>
            </a:endParaRPr>
          </a:p>
          <a:p>
            <a:r>
              <a:rPr lang="ru-RU" sz="2400" dirty="0" smtClean="0"/>
              <a:t>В </a:t>
            </a:r>
            <a:r>
              <a:rPr lang="ru-RU" sz="2400" u="sng" dirty="0" smtClean="0"/>
              <a:t>устном туре</a:t>
            </a:r>
            <a:r>
              <a:rPr lang="ru-RU" sz="2400" dirty="0" smtClean="0"/>
              <a:t> участники продемонстрировали уверенное владение умениями работать в группе по презентации дискуссии</a:t>
            </a:r>
            <a:r>
              <a:rPr lang="ru-RU" sz="2400" dirty="0" smtClean="0">
                <a:latin typeface="Calibri" pitchFamily="34" charset="0"/>
              </a:rPr>
              <a:t> (только 11% набрали  менее 50%).</a:t>
            </a:r>
            <a:r>
              <a:rPr lang="ru-RU" sz="2600" dirty="0" smtClean="0">
                <a:latin typeface="Calibri" pitchFamily="34" charset="0"/>
              </a:rPr>
              <a:t> Максимальный балл 20  получили 14% (10 человек). </a:t>
            </a:r>
          </a:p>
          <a:p>
            <a:r>
              <a:rPr lang="ru-RU" sz="2600" b="1" dirty="0" smtClean="0">
                <a:latin typeface="Calibri" pitchFamily="34" charset="0"/>
              </a:rPr>
              <a:t>В целом </a:t>
            </a:r>
            <a:r>
              <a:rPr lang="ru-RU" sz="2600" dirty="0" smtClean="0">
                <a:latin typeface="Calibri" pitchFamily="34" charset="0"/>
              </a:rPr>
              <a:t>по итогам всей работы 88% учащихся набрали 50% и более от максимального количества баллов. </a:t>
            </a:r>
            <a:endParaRPr lang="ru-RU" sz="2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u="sng" dirty="0"/>
              <a:t>Типичные ошибки в работах учащихся: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/>
              <a:t>В разделе </a:t>
            </a:r>
            <a:r>
              <a:rPr lang="ru-RU" dirty="0" smtClean="0"/>
              <a:t>Письмо</a:t>
            </a:r>
          </a:p>
          <a:p>
            <a:r>
              <a:rPr lang="ru-RU" dirty="0" smtClean="0"/>
              <a:t>- </a:t>
            </a:r>
            <a:r>
              <a:rPr lang="ru-RU" dirty="0"/>
              <a:t>недостаточно </a:t>
            </a:r>
            <a:r>
              <a:rPr lang="ru-RU" dirty="0" smtClean="0"/>
              <a:t>оригинальных </a:t>
            </a:r>
            <a:r>
              <a:rPr lang="ru-RU" dirty="0"/>
              <a:t>идей в раскрытии темы</a:t>
            </a:r>
          </a:p>
          <a:p>
            <a:r>
              <a:rPr lang="ru-RU" dirty="0"/>
              <a:t>- ошибки в употреблении средств логической связи</a:t>
            </a:r>
          </a:p>
          <a:p>
            <a:r>
              <a:rPr lang="ru-RU" dirty="0"/>
              <a:t>- использование стандартной, однообразной лексики</a:t>
            </a:r>
          </a:p>
          <a:p>
            <a:r>
              <a:rPr lang="ru-RU" dirty="0"/>
              <a:t>- ошибки в выборе правильной лексической единицы</a:t>
            </a:r>
          </a:p>
          <a:p>
            <a:r>
              <a:rPr lang="ru-RU" dirty="0"/>
              <a:t>- ошибки в использовании </a:t>
            </a:r>
            <a:r>
              <a:rPr lang="ru-RU" dirty="0" err="1"/>
              <a:t>видо-временных</a:t>
            </a:r>
            <a:r>
              <a:rPr lang="ru-RU" dirty="0"/>
              <a:t> форм </a:t>
            </a:r>
            <a:r>
              <a:rPr lang="ru-RU" dirty="0" smtClean="0"/>
              <a:t>глаголов</a:t>
            </a:r>
          </a:p>
          <a:p>
            <a:r>
              <a:rPr lang="ru-RU" dirty="0" smtClean="0"/>
              <a:t>- несоблюдение формата задания (отзыв, отчет)</a:t>
            </a:r>
            <a:endParaRPr lang="ru-RU" dirty="0"/>
          </a:p>
          <a:p>
            <a:pPr>
              <a:buNone/>
            </a:pPr>
            <a:r>
              <a:rPr lang="ru-RU" dirty="0"/>
              <a:t>В разделе </a:t>
            </a:r>
            <a:r>
              <a:rPr lang="ru-RU" dirty="0" err="1"/>
              <a:t>Аудирование</a:t>
            </a:r>
            <a:endParaRPr lang="ru-RU" dirty="0"/>
          </a:p>
          <a:p>
            <a:r>
              <a:rPr lang="ru-RU" dirty="0"/>
              <a:t>- ошибки в соотнесении информации</a:t>
            </a:r>
          </a:p>
          <a:p>
            <a:r>
              <a:rPr lang="ru-RU" dirty="0"/>
              <a:t>- непонимание деталей прослушанных текстов</a:t>
            </a:r>
          </a:p>
          <a:p>
            <a:pPr>
              <a:buNone/>
            </a:pPr>
            <a:r>
              <a:rPr lang="ru-RU" dirty="0"/>
              <a:t>В разделе Чтение</a:t>
            </a:r>
          </a:p>
          <a:p>
            <a:r>
              <a:rPr lang="ru-RU" dirty="0"/>
              <a:t>- </a:t>
            </a:r>
            <a:r>
              <a:rPr lang="ru-RU" dirty="0" smtClean="0"/>
              <a:t>непонимание деталей прочитанных текстов</a:t>
            </a:r>
            <a:endParaRPr lang="ru-RU" dirty="0"/>
          </a:p>
          <a:p>
            <a:pPr>
              <a:buNone/>
            </a:pPr>
            <a:r>
              <a:rPr lang="ru-RU" dirty="0"/>
              <a:t>В разделе Лексика и грамматика</a:t>
            </a:r>
          </a:p>
          <a:p>
            <a:r>
              <a:rPr lang="ru-RU" dirty="0"/>
              <a:t>- ошибки в </a:t>
            </a:r>
            <a:r>
              <a:rPr lang="ru-RU" dirty="0" smtClean="0"/>
              <a:t>тестах открытого типа</a:t>
            </a:r>
            <a:endParaRPr lang="ru-RU" dirty="0"/>
          </a:p>
          <a:p>
            <a:r>
              <a:rPr lang="ru-RU" dirty="0"/>
              <a:t>- ошибки в </a:t>
            </a:r>
            <a:r>
              <a:rPr lang="ru-RU" dirty="0" smtClean="0"/>
              <a:t>перекрестном выборе</a:t>
            </a:r>
          </a:p>
          <a:p>
            <a:r>
              <a:rPr lang="ru-RU" dirty="0" smtClean="0"/>
              <a:t>- ошибки в употреблении фразовых глаголов</a:t>
            </a:r>
          </a:p>
          <a:p>
            <a:r>
              <a:rPr lang="ru-RU" dirty="0" smtClean="0"/>
              <a:t>- неумение перефразировать предложения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Устный тур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Основные ошибки в этом задании:</a:t>
            </a:r>
          </a:p>
          <a:p>
            <a:r>
              <a:rPr lang="ru-RU" dirty="0" smtClean="0"/>
              <a:t>1 Ограниченность аргументов в пользу своей точки зрения, приводящая к повторам одной мысли.</a:t>
            </a:r>
          </a:p>
          <a:p>
            <a:r>
              <a:rPr lang="ru-RU" dirty="0" smtClean="0"/>
              <a:t>2 Демонстрация монолога вместо диалога.</a:t>
            </a:r>
          </a:p>
          <a:p>
            <a:r>
              <a:rPr lang="ru-RU" dirty="0" smtClean="0"/>
              <a:t>3 Отсутствие зрительного контакта с собеседником.</a:t>
            </a:r>
          </a:p>
          <a:p>
            <a:r>
              <a:rPr lang="ru-RU" dirty="0" smtClean="0"/>
              <a:t>4 Неумение слушать собеседника и вербально реагировать на его высказывания и реплики.</a:t>
            </a:r>
          </a:p>
          <a:p>
            <a:r>
              <a:rPr lang="ru-RU" dirty="0" smtClean="0"/>
              <a:t>5 Навязывание своей точки зрения, категоричность утверждений.</a:t>
            </a:r>
          </a:p>
          <a:p>
            <a:r>
              <a:rPr lang="ru-RU" dirty="0" smtClean="0"/>
              <a:t>6 Ограниченный набор дискурсивных средств для ведения полемики.</a:t>
            </a:r>
          </a:p>
          <a:p>
            <a:r>
              <a:rPr lang="ru-RU" dirty="0" smtClean="0"/>
              <a:t>7 Ограниченный словарный запас, повтор лексических единиц, затруднения в перифразе для заполнения </a:t>
            </a:r>
            <a:r>
              <a:rPr lang="ru-RU" dirty="0" err="1" smtClean="0"/>
              <a:t>ситуативно</a:t>
            </a:r>
            <a:r>
              <a:rPr lang="ru-RU" dirty="0" smtClean="0"/>
              <a:t> возникающих лексических лакун.</a:t>
            </a:r>
          </a:p>
          <a:p>
            <a:r>
              <a:rPr lang="ru-RU" dirty="0" smtClean="0"/>
              <a:t>8 Грамматические ошибки и произносительные неточности.</a:t>
            </a:r>
          </a:p>
          <a:p>
            <a:r>
              <a:rPr lang="ru-RU" dirty="0" smtClean="0"/>
              <a:t>9 Отсутствие экспрессивности.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Проанализировать результаты муниципального этапа олимпиады и критерии, использующиеся для оценки олимпиадных заданий на заседании методического объединения (кафедры, секции, др.) учителей иностранных языков.</a:t>
            </a:r>
          </a:p>
          <a:p>
            <a:pPr lvl="0"/>
            <a:r>
              <a:rPr lang="ru-RU" dirty="0" smtClean="0"/>
              <a:t>Развивать систему индивидуального сопровождения одаренных учащихся. </a:t>
            </a:r>
          </a:p>
          <a:p>
            <a:pPr lvl="0"/>
            <a:r>
              <a:rPr lang="ru-RU" dirty="0" smtClean="0"/>
              <a:t>Организовать работу с одаренными детьми с учетом специфики олимпиадных заданий. </a:t>
            </a:r>
          </a:p>
          <a:p>
            <a:pPr lvl="0"/>
            <a:r>
              <a:rPr lang="ru-RU" dirty="0" smtClean="0"/>
              <a:t>Усилить работу по подготовке учащихся к олимпиаде, Принять меры по ликвидации пробелов в знаниях, умениях и навыках  учащихся, выявленных по итогам олимпиады.</a:t>
            </a:r>
          </a:p>
          <a:p>
            <a:pPr lvl="0"/>
            <a:r>
              <a:rPr lang="ru-RU" dirty="0" smtClean="0"/>
              <a:t>Усилить практическую направленность уроков и внеурочных занятий, оптимально использовать имеющуюся в ОУ материальную базу для подготовки учащихся к олимпиаде, активно применять информационно-коммуникационные технологии.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14290"/>
            <a:ext cx="6729402" cy="1143000"/>
          </a:xfrm>
        </p:spPr>
        <p:txBody>
          <a:bodyPr>
            <a:noAutofit/>
          </a:bodyPr>
          <a:lstStyle/>
          <a:p>
            <a:r>
              <a:rPr lang="ru-RU" sz="3200" u="sng" dirty="0" smtClean="0"/>
              <a:t/>
            </a:r>
            <a:br>
              <a:rPr lang="ru-RU" sz="3200" u="sng" dirty="0" smtClean="0"/>
            </a:br>
            <a:r>
              <a:rPr lang="ru-RU" sz="3200" u="sng" dirty="0" smtClean="0"/>
              <a:t>Рекомендации </a:t>
            </a:r>
            <a:r>
              <a:rPr lang="ru-RU" sz="3200" u="sng" dirty="0"/>
              <a:t>для учителей по подготовке к олимпиадам.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u="sng" dirty="0" err="1"/>
              <a:t>Аудирование</a:t>
            </a:r>
            <a:r>
              <a:rPr lang="ru-RU" b="1" u="sng" dirty="0"/>
              <a:t>  </a:t>
            </a:r>
            <a:r>
              <a:rPr lang="ru-RU" dirty="0"/>
              <a:t>                                                                                                                                        Для тренировки навыков, необходимых для успешного </a:t>
            </a:r>
            <a:r>
              <a:rPr lang="ru-RU" dirty="0" err="1"/>
              <a:t>аудирования</a:t>
            </a:r>
            <a:r>
              <a:rPr lang="ru-RU" dirty="0"/>
              <a:t>, необходимо на уроках больше слушать аудиозаписи. Полезно смотреть фильмы на английском языке и слушать программы новостей. </a:t>
            </a:r>
          </a:p>
          <a:p>
            <a:r>
              <a:rPr lang="ru-RU" dirty="0"/>
              <a:t>Следует учить выбирать различные стратегии прослушивания </a:t>
            </a:r>
            <a:r>
              <a:rPr lang="ru-RU" dirty="0" err="1"/>
              <a:t>аудиотекста</a:t>
            </a:r>
            <a:r>
              <a:rPr lang="ru-RU" dirty="0"/>
              <a:t> (понимание общего содержания и извлечение определенной информации или полное понимание текста). </a:t>
            </a:r>
          </a:p>
          <a:p>
            <a:r>
              <a:rPr lang="ru-RU" dirty="0"/>
              <a:t>При выполнении заданий  просить учащихся обосновать свой выбор. </a:t>
            </a:r>
          </a:p>
          <a:p>
            <a:r>
              <a:rPr lang="ru-RU" dirty="0"/>
              <a:t>Очень важно тренировать лингвистическую память. Для тренировки памяти рекомендуется просить учащихся повторять вслух предложения, прослушанные на записи.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Чтение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Рекомендуется использовать аутентичные тексты разных жанров: журнальные статьи, рекламные объявления, отрывки из путеводителей и т. д.                                                                                         Следует использовать разные типы заданий. Например, для понимания основного содержания учить учащихся быстро просматривать  текст в поисках необходимой информации, а не пытаться понять мельчайшие нюансы. В  заданиях, предполагающих полное понимание текста, просите учащихся объяснить, почему выбранный вариант является правильным и почему другие варианты неправильные. Важно объяснить, что в текстах для чтения всегда содержится определённый процент незнакомых слов и нужно уметь справляться с проблемой. Нужно тренировать следующие навыки: умение догадываться о значении незнакомых слов по контексту, умение узнавать интернациональную лексику, умение не обращать внимание на незнакомые слова, если они не препятствуют извлечению запрашиваемой информации.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Школьный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libri" pitchFamily="34" charset="0"/>
              </a:rPr>
              <a:t>Всего участников </a:t>
            </a:r>
            <a:r>
              <a:rPr lang="ru-RU" b="1" dirty="0" smtClean="0">
                <a:latin typeface="Calibri" pitchFamily="34" charset="0"/>
              </a:rPr>
              <a:t>1775</a:t>
            </a:r>
          </a:p>
          <a:p>
            <a:r>
              <a:rPr lang="ru-RU" dirty="0" smtClean="0">
                <a:latin typeface="Calibri" pitchFamily="34" charset="0"/>
              </a:rPr>
              <a:t>5 – 6 классы </a:t>
            </a:r>
            <a:r>
              <a:rPr lang="ru-RU" b="1" dirty="0" smtClean="0">
                <a:latin typeface="Calibri" pitchFamily="34" charset="0"/>
              </a:rPr>
              <a:t>576</a:t>
            </a:r>
            <a:r>
              <a:rPr lang="ru-RU" dirty="0" smtClean="0">
                <a:latin typeface="Calibri" pitchFamily="34" charset="0"/>
              </a:rPr>
              <a:t> участников</a:t>
            </a:r>
          </a:p>
          <a:p>
            <a:r>
              <a:rPr lang="ru-RU" dirty="0" smtClean="0">
                <a:latin typeface="Calibri" pitchFamily="34" charset="0"/>
              </a:rPr>
              <a:t>7 – 8 классы </a:t>
            </a:r>
            <a:r>
              <a:rPr lang="ru-RU" b="1" dirty="0" smtClean="0">
                <a:latin typeface="Calibri" pitchFamily="34" charset="0"/>
              </a:rPr>
              <a:t>628</a:t>
            </a:r>
            <a:r>
              <a:rPr lang="ru-RU" dirty="0" smtClean="0">
                <a:latin typeface="Calibri" pitchFamily="34" charset="0"/>
              </a:rPr>
              <a:t> участников</a:t>
            </a:r>
          </a:p>
          <a:p>
            <a:r>
              <a:rPr lang="ru-RU" dirty="0" smtClean="0">
                <a:latin typeface="Calibri" pitchFamily="34" charset="0"/>
              </a:rPr>
              <a:t>9 – 11 классы </a:t>
            </a:r>
            <a:r>
              <a:rPr lang="ru-RU" b="1" dirty="0" smtClean="0">
                <a:latin typeface="Calibri" pitchFamily="34" charset="0"/>
              </a:rPr>
              <a:t>571</a:t>
            </a:r>
            <a:r>
              <a:rPr lang="ru-RU" dirty="0" smtClean="0">
                <a:latin typeface="Calibri" pitchFamily="34" charset="0"/>
              </a:rPr>
              <a:t> участник</a:t>
            </a:r>
          </a:p>
          <a:p>
            <a:endParaRPr lang="ru-RU" dirty="0" smtClean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Лексика и грамматика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Необходимо обучать учащихся внимательно читать текст с целью понять смысл высказывания, прежде чем выполнять задание.                                                                                                                  После изучения каждой грамматической формы необходимо давать задания разного типа (множественный выбор, редактирование, перефразирование и т.д.)  При изучении лексики обращать внимание на употребление фразовых глаголов, на стилистические различия между синонимами, на похожие слова, которые учащиеся часто путают.                                                                                                                                                                      В заданиях на словообразование следует обращать внимание учащихся на использование отрицательных суффиксов и префиксов, заучивать правильное написание основных суффиксов и префиксов, чтобы избежать орфографических ошибок.                                                                      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Наиболее сложными являются задания на перефразирование. Следует обращать внимание учащихся на то, что в новом предложении недопустимо как исключение части информации, так и привнесение в него новой информации.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Страноведение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Знание языка невозможно отделить от знания культуры страны изучаемого языка. Вот почему надо выполнять задания на проверку </a:t>
            </a:r>
            <a:r>
              <a:rPr lang="ru-RU" dirty="0" err="1" smtClean="0"/>
              <a:t>социокультурной</a:t>
            </a:r>
            <a:r>
              <a:rPr lang="ru-RU" dirty="0" smtClean="0"/>
              <a:t> компетенции учащихся, например, викторины с вопросами по истории, культуре, образе жизни стран изучаемого языка; а также работу с лексическими единицами (например, сгруппировать в пары позитивно и негативно окрашенные прилагательные, вставить пропущенное слово в пословицу или расположить предложения от менее формальных к более формальным и др.)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Письмо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Читать и анализировать больше аутентичных текстов разных жанров, разбирать имеющиеся в них способы аргументации и развития мысли, стилистические особенности, заимствовать из них лексические и грамматические формы, характерные доя современного английского языка.                                                                                                                    Писать тренировочные работы, отрабатывая навыки продуктивного письма в разных жанрах: частное и официальное письмо, рассказ, сочинение, статья, отчёт, рецензия, заявка и другие.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Говорение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Слушать, анализировать и имитировать как можно больше образцов аутентичной устной речи, обращая внимание на речевое поведение собеседников.                                                                           Обращать внимание на контактоустанавливающие и поддерживающие реплики </a:t>
            </a:r>
            <a:r>
              <a:rPr lang="ru-RU" dirty="0" err="1" smtClean="0"/>
              <a:t>слущающего</a:t>
            </a:r>
            <a:r>
              <a:rPr lang="ru-RU" dirty="0" smtClean="0"/>
              <a:t>.                                                                                                                                                                                                     Записывать на видео и разбирать свои школьные презентации, дискуссии, дебаты.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8080" cy="85725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По итогам Всероссийских олимпиад были выпущены следующие учебные пособия: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357850"/>
          </a:xfrm>
        </p:spPr>
        <p:txBody>
          <a:bodyPr>
            <a:noAutofit/>
          </a:bodyPr>
          <a:lstStyle/>
          <a:p>
            <a:r>
              <a:rPr lang="ru-RU" sz="1200" b="1" dirty="0" smtClean="0"/>
              <a:t>1. К. С. Махмурян, О. П. </a:t>
            </a:r>
            <a:r>
              <a:rPr lang="ru-RU" sz="1200" b="1" dirty="0" err="1" smtClean="0"/>
              <a:t>Мельчина</a:t>
            </a:r>
            <a:r>
              <a:rPr lang="ru-RU" sz="1200" b="1" dirty="0" smtClean="0"/>
              <a:t> Олимпиады по английскому языку для 9 – 11 классов Титул 2016</a:t>
            </a:r>
            <a:endParaRPr lang="ru-RU" sz="1200" dirty="0" smtClean="0"/>
          </a:p>
          <a:p>
            <a:r>
              <a:rPr lang="ru-RU" sz="1200" b="1" dirty="0" smtClean="0"/>
              <a:t>2. М.В. Вербицкая и др. «Всероссийские олимпиады. Английский язык. Французский язык.» – М.: Дрофа, 2002.</a:t>
            </a:r>
            <a:endParaRPr lang="ru-RU" sz="1200" dirty="0" smtClean="0"/>
          </a:p>
          <a:p>
            <a:r>
              <a:rPr lang="ru-RU" sz="1200" b="1" dirty="0" smtClean="0"/>
              <a:t>3. V Всероссийская олимпиада школьников по английскому языку. 10-11 </a:t>
            </a:r>
            <a:r>
              <a:rPr lang="ru-RU" sz="1200" b="1" dirty="0" err="1" smtClean="0"/>
              <a:t>кл</a:t>
            </a:r>
            <a:r>
              <a:rPr lang="ru-RU" sz="1200" b="1" dirty="0" smtClean="0"/>
              <a:t>. </a:t>
            </a:r>
            <a:r>
              <a:rPr lang="ru-RU" sz="1200" b="1" dirty="0" err="1" smtClean="0"/>
              <a:t>Метод.пособие</a:t>
            </a:r>
            <a:r>
              <a:rPr lang="ru-RU" sz="1200" b="1" dirty="0" smtClean="0"/>
              <a:t> / Сост. В.В.Копылова. – М.: Дрофа, 2004.</a:t>
            </a:r>
            <a:endParaRPr lang="ru-RU" sz="1200" dirty="0" smtClean="0"/>
          </a:p>
          <a:p>
            <a:r>
              <a:rPr lang="ru-RU" sz="1200" b="1" dirty="0" smtClean="0"/>
              <a:t>4. Всероссийская Олимпиада школьников по иностранным языкам. Английский язык./ Сост. </a:t>
            </a:r>
            <a:r>
              <a:rPr lang="ru-RU" sz="1200" b="1" dirty="0" err="1" smtClean="0"/>
              <a:t>Ю.Б.Курасовская</a:t>
            </a:r>
            <a:r>
              <a:rPr lang="ru-RU" sz="1200" b="1" dirty="0" smtClean="0"/>
              <a:t>, В.В.Копылова, В.Н.Симкин; </a:t>
            </a:r>
            <a:r>
              <a:rPr lang="ru-RU" sz="1200" b="1" dirty="0" err="1" smtClean="0"/>
              <a:t>Науч.ред</a:t>
            </a:r>
            <a:r>
              <a:rPr lang="ru-RU" sz="1200" b="1" dirty="0" smtClean="0"/>
              <a:t>. Э.М.Никитин. - М.: АПКиППРО,2005.</a:t>
            </a:r>
            <a:endParaRPr lang="ru-RU" sz="1200" dirty="0" smtClean="0"/>
          </a:p>
          <a:p>
            <a:r>
              <a:rPr lang="ru-RU" sz="1200" b="1" dirty="0" smtClean="0"/>
              <a:t>5. Содержание Всероссийской олимпиады школьников по английскому языку и</a:t>
            </a:r>
            <a:endParaRPr lang="ru-RU" sz="1200" dirty="0" smtClean="0"/>
          </a:p>
          <a:p>
            <a:r>
              <a:rPr lang="ru-RU" sz="1200" b="1" dirty="0" smtClean="0"/>
              <a:t>подготовка конкурсантов./ Сост. </a:t>
            </a:r>
            <a:r>
              <a:rPr lang="ru-RU" sz="1200" b="1" dirty="0" err="1" smtClean="0"/>
              <a:t>Ю.Б.Курасовская</a:t>
            </a:r>
            <a:r>
              <a:rPr lang="ru-RU" sz="1200" b="1" dirty="0" smtClean="0"/>
              <a:t>; </a:t>
            </a:r>
            <a:r>
              <a:rPr lang="ru-RU" sz="1200" b="1" dirty="0" err="1" smtClean="0"/>
              <a:t>Науч.ред</a:t>
            </a:r>
            <a:r>
              <a:rPr lang="ru-RU" sz="1200" b="1" dirty="0" smtClean="0"/>
              <a:t>. Э.М.Никитин. М.:АПКиППРО,2006.</a:t>
            </a:r>
            <a:endParaRPr lang="ru-RU" sz="1200" dirty="0" smtClean="0"/>
          </a:p>
          <a:p>
            <a:r>
              <a:rPr lang="ru-RU" sz="1200" b="1" dirty="0" smtClean="0"/>
              <a:t>6. Английский язык. Всероссийские олимпиады. Вып.1. </a:t>
            </a:r>
            <a:r>
              <a:rPr lang="ru-RU" sz="1200" b="1" dirty="0" err="1" smtClean="0"/>
              <a:t>Ю.Б.Курасовская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А.И.Усманова</a:t>
            </a:r>
            <a:r>
              <a:rPr lang="ru-RU" sz="1200" b="1" dirty="0" smtClean="0"/>
              <a:t>, Л.А.Городецкая.- М.: Просвещение, 2008.</a:t>
            </a:r>
            <a:endParaRPr lang="ru-RU" sz="1200" dirty="0" smtClean="0"/>
          </a:p>
          <a:p>
            <a:r>
              <a:rPr lang="ru-RU" sz="1200" b="1" dirty="0" smtClean="0"/>
              <a:t>7. Английский язык. Всероссийские олимпиады. Вып.2. </a:t>
            </a:r>
            <a:r>
              <a:rPr lang="ru-RU" sz="1200" b="1" dirty="0" err="1" smtClean="0"/>
              <a:t>С.Г.Тер-Минасова</a:t>
            </a:r>
            <a:r>
              <a:rPr lang="ru-RU" sz="1200" b="1" dirty="0" smtClean="0"/>
              <a:t>, </a:t>
            </a:r>
            <a:r>
              <a:rPr lang="ru-RU" sz="1200" b="1" dirty="0" err="1" smtClean="0"/>
              <a:t>Ю.Б.Курасовская</a:t>
            </a:r>
            <a:r>
              <a:rPr lang="ru-RU" sz="1200" b="1" dirty="0" smtClean="0"/>
              <a:t>, Л.А.Городецкая, Н.Е.Медведева.- М.: Просвещение, 2009.</a:t>
            </a:r>
            <a:endParaRPr lang="ru-RU" sz="1200" dirty="0" smtClean="0"/>
          </a:p>
          <a:p>
            <a:r>
              <a:rPr lang="ru-RU" sz="1200" b="1" dirty="0" smtClean="0"/>
              <a:t>8. Английский язык. Всероссийские олимпиады. Вып.3. </a:t>
            </a:r>
            <a:r>
              <a:rPr lang="ru-RU" sz="1200" b="1" dirty="0" err="1" smtClean="0"/>
              <a:t>Ю.Б.Курасовская</a:t>
            </a:r>
            <a:r>
              <a:rPr lang="ru-RU" sz="1200" b="1" dirty="0" smtClean="0"/>
              <a:t>, Л.А.Городецкая, Н.Е.Медведева, В.Н.Симкин.- М.: Просвещение, 2012.</a:t>
            </a:r>
            <a:endParaRPr lang="ru-RU" sz="1200" dirty="0" smtClean="0"/>
          </a:p>
          <a:p>
            <a:r>
              <a:rPr lang="ru-RU" sz="1200" b="1" dirty="0" smtClean="0"/>
              <a:t>9. Всероссийская олимпиада. Английский язык. Вып.4. Задания регионального и</a:t>
            </a:r>
            <a:endParaRPr lang="ru-RU" sz="1200" dirty="0" smtClean="0"/>
          </a:p>
          <a:p>
            <a:r>
              <a:rPr lang="ru-RU" sz="1200" b="1" dirty="0" smtClean="0"/>
              <a:t>заключительного этапов с ответами и комментариями. Под общей редакцией</a:t>
            </a:r>
            <a:endParaRPr lang="ru-RU" sz="1200" dirty="0" smtClean="0"/>
          </a:p>
          <a:p>
            <a:r>
              <a:rPr lang="ru-RU" sz="1200" b="1" dirty="0" err="1" smtClean="0"/>
              <a:t>Ю.Б.Курасовской</a:t>
            </a:r>
            <a:r>
              <a:rPr lang="ru-RU" sz="1200" b="1" dirty="0" smtClean="0"/>
              <a:t>.- М.: Университетская книга, 2013.</a:t>
            </a:r>
            <a:endParaRPr lang="ru-RU" sz="1200" dirty="0" smtClean="0"/>
          </a:p>
          <a:p>
            <a:r>
              <a:rPr lang="ru-RU" sz="1200" b="1" dirty="0" smtClean="0"/>
              <a:t>10. Всероссийская олимпиада. Английский язык. Вып.5. Задания регионального и</a:t>
            </a:r>
            <a:endParaRPr lang="ru-RU" sz="1200" dirty="0" smtClean="0"/>
          </a:p>
          <a:p>
            <a:r>
              <a:rPr lang="ru-RU" sz="1200" b="1" dirty="0" smtClean="0"/>
              <a:t>заключительного этапов с ответами и комментариями. Под общей редакцией </a:t>
            </a:r>
            <a:r>
              <a:rPr lang="ru-RU" sz="1200" b="1" dirty="0" err="1" smtClean="0"/>
              <a:t>Ю.Б.Курасовской</a:t>
            </a:r>
            <a:r>
              <a:rPr lang="ru-RU" sz="1200" b="1" dirty="0" smtClean="0"/>
              <a:t>.- М.: Университетская книга, 2014.</a:t>
            </a:r>
            <a:endParaRPr lang="ru-RU" sz="1200" dirty="0" smtClean="0"/>
          </a:p>
          <a:p>
            <a:r>
              <a:rPr lang="ru-RU" sz="1200" dirty="0" smtClean="0"/>
              <a:t>11. </a:t>
            </a:r>
            <a:r>
              <a:rPr lang="ru-RU" sz="1200" b="1" dirty="0" smtClean="0"/>
              <a:t>Всероссийская олимпиада. Английский язык. Вып.6. 2015</a:t>
            </a:r>
            <a:endParaRPr lang="ru-RU" sz="1200" dirty="0" smtClean="0"/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Список рекомендуемой      литературы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b="1" dirty="0" smtClean="0"/>
              <a:t>Уровень A2 Совета Европы:</a:t>
            </a:r>
            <a:endParaRPr lang="ru-RU" dirty="0" smtClean="0"/>
          </a:p>
          <a:p>
            <a:r>
              <a:rPr lang="en-US" b="1" dirty="0" smtClean="0"/>
              <a:t>1. David </a:t>
            </a:r>
            <a:r>
              <a:rPr lang="en-US" b="1" dirty="0" err="1" smtClean="0"/>
              <a:t>McKeegan</a:t>
            </a:r>
            <a:r>
              <a:rPr lang="en-US" b="1" dirty="0" smtClean="0"/>
              <a:t>. Complete Key for Schools. Cambridge University Press, 2013.</a:t>
            </a:r>
            <a:endParaRPr lang="ru-RU" dirty="0" smtClean="0"/>
          </a:p>
          <a:p>
            <a:r>
              <a:rPr lang="en-US" b="1" dirty="0" smtClean="0"/>
              <a:t>2. Annette </a:t>
            </a:r>
            <a:r>
              <a:rPr lang="en-US" b="1" dirty="0" err="1" smtClean="0"/>
              <a:t>Capel</a:t>
            </a:r>
            <a:r>
              <a:rPr lang="en-US" b="1" dirty="0" smtClean="0"/>
              <a:t> and Wendy Sharp. Objective KET for Schools. 2nd edition. Cambridge</a:t>
            </a:r>
            <a:endParaRPr lang="ru-RU" dirty="0" smtClean="0"/>
          </a:p>
          <a:p>
            <a:r>
              <a:rPr lang="en-US" b="1" dirty="0" smtClean="0"/>
              <a:t>University Press, 2013.</a:t>
            </a:r>
            <a:endParaRPr lang="ru-RU" dirty="0" smtClean="0"/>
          </a:p>
          <a:p>
            <a:r>
              <a:rPr lang="en-US" b="1" dirty="0" smtClean="0"/>
              <a:t>3. Karen Saxby. Cambridge KET for Schools Trainer. Cambridge University Press</a:t>
            </a:r>
            <a:r>
              <a:rPr lang="ru-RU" b="1" dirty="0" smtClean="0"/>
              <a:t>, 2011.</a:t>
            </a:r>
            <a:endParaRPr lang="ru-RU" dirty="0" smtClean="0"/>
          </a:p>
          <a:p>
            <a:r>
              <a:rPr lang="ru-RU" b="1" dirty="0" smtClean="0"/>
              <a:t>Уровень В1 Совета Европы:</a:t>
            </a:r>
            <a:endParaRPr lang="ru-RU" dirty="0" smtClean="0"/>
          </a:p>
          <a:p>
            <a:r>
              <a:rPr lang="en-US" b="1" dirty="0" smtClean="0"/>
              <a:t>1. Sue Elliott and Amanda Thomas. Compact Preliminary for Schools. Cambridge University Press, 2013.</a:t>
            </a:r>
            <a:endParaRPr lang="ru-RU" dirty="0" smtClean="0"/>
          </a:p>
          <a:p>
            <a:r>
              <a:rPr lang="en-US" b="1" dirty="0" smtClean="0"/>
              <a:t>2. Louise </a:t>
            </a:r>
            <a:r>
              <a:rPr lang="en-US" b="1" dirty="0" err="1" smtClean="0"/>
              <a:t>Hashemi</a:t>
            </a:r>
            <a:r>
              <a:rPr lang="en-US" b="1" dirty="0" smtClean="0"/>
              <a:t> and Barbara Thomas. Objective PET, 2nd edition. Cambridge University</a:t>
            </a:r>
            <a:endParaRPr lang="ru-RU" dirty="0" smtClean="0"/>
          </a:p>
          <a:p>
            <a:r>
              <a:rPr lang="en-US" b="1" dirty="0" smtClean="0"/>
              <a:t>Press, 2013.</a:t>
            </a:r>
            <a:endParaRPr lang="ru-RU" dirty="0" smtClean="0"/>
          </a:p>
          <a:p>
            <a:r>
              <a:rPr lang="en-US" b="1" dirty="0" smtClean="0"/>
              <a:t>3. Emma </a:t>
            </a:r>
            <a:r>
              <a:rPr lang="en-US" b="1" dirty="0" err="1" smtClean="0"/>
              <a:t>Heyderman</a:t>
            </a:r>
            <a:r>
              <a:rPr lang="en-US" b="1" dirty="0" smtClean="0"/>
              <a:t> and Peter May. Complete PET. Cambridge University Press, 2012.</a:t>
            </a:r>
            <a:endParaRPr lang="ru-RU" dirty="0" smtClean="0"/>
          </a:p>
          <a:p>
            <a:r>
              <a:rPr lang="en-US" b="1" dirty="0" smtClean="0"/>
              <a:t>4. Sue Elliott and Liz </a:t>
            </a:r>
            <a:r>
              <a:rPr lang="en-US" b="1" dirty="0" err="1" smtClean="0"/>
              <a:t>Gallivan</a:t>
            </a:r>
            <a:r>
              <a:rPr lang="en-US" b="1" dirty="0" smtClean="0"/>
              <a:t>. Preliminary for Schools Trainer. Cambridge University Press, 2012.</a:t>
            </a:r>
            <a:endParaRPr lang="ru-RU" dirty="0" smtClean="0"/>
          </a:p>
          <a:p>
            <a:r>
              <a:rPr lang="ru-RU" b="1" dirty="0" smtClean="0"/>
              <a:t>Уровень В</a:t>
            </a:r>
            <a:r>
              <a:rPr lang="en-US" b="1" dirty="0" smtClean="0"/>
              <a:t>2 </a:t>
            </a:r>
            <a:r>
              <a:rPr lang="ru-RU" b="1" dirty="0" smtClean="0"/>
              <a:t>Совета Европы</a:t>
            </a:r>
            <a:r>
              <a:rPr lang="en-US" b="1" dirty="0" smtClean="0"/>
              <a:t>:</a:t>
            </a:r>
            <a:endParaRPr lang="ru-RU" dirty="0" smtClean="0"/>
          </a:p>
          <a:p>
            <a:r>
              <a:rPr lang="en-US" b="1" dirty="0" smtClean="0"/>
              <a:t>1. Barbara Thomas and Laura Matthews. Compact First for Schools. Cambridge University Press, 2013.</a:t>
            </a:r>
            <a:endParaRPr lang="ru-RU" dirty="0" smtClean="0"/>
          </a:p>
          <a:p>
            <a:r>
              <a:rPr lang="en-US" b="1" dirty="0" smtClean="0"/>
              <a:t>2. Annette </a:t>
            </a:r>
            <a:r>
              <a:rPr lang="en-US" b="1" dirty="0" err="1" smtClean="0"/>
              <a:t>Capel</a:t>
            </a:r>
            <a:r>
              <a:rPr lang="en-US" b="1" dirty="0" smtClean="0"/>
              <a:t> and Wendy Sharp. Objective First, 3rd edition. Cambridge University Press, 2013.</a:t>
            </a:r>
            <a:endParaRPr lang="ru-RU" dirty="0" smtClean="0"/>
          </a:p>
          <a:p>
            <a:r>
              <a:rPr lang="en-US" b="1" dirty="0" smtClean="0"/>
              <a:t>3. Guy Brook-Hart. Complete First Certificate. Cambridge University Press, 2011.</a:t>
            </a:r>
            <a:endParaRPr lang="ru-RU" dirty="0" smtClean="0"/>
          </a:p>
          <a:p>
            <a:r>
              <a:rPr lang="en-US" b="1" dirty="0" smtClean="0"/>
              <a:t>4. Peter May. First for Schools Trainer. </a:t>
            </a:r>
            <a:r>
              <a:rPr lang="ru-RU" b="1" dirty="0" err="1" smtClean="0"/>
              <a:t>Cambridge</a:t>
            </a:r>
            <a:r>
              <a:rPr lang="ru-RU" b="1" dirty="0" smtClean="0"/>
              <a:t> </a:t>
            </a:r>
            <a:r>
              <a:rPr lang="ru-RU" b="1" dirty="0" err="1" smtClean="0"/>
              <a:t>University</a:t>
            </a:r>
            <a:r>
              <a:rPr lang="ru-RU" b="1" dirty="0" smtClean="0"/>
              <a:t> </a:t>
            </a:r>
            <a:r>
              <a:rPr lang="ru-RU" b="1" dirty="0" err="1" smtClean="0"/>
              <a:t>Press</a:t>
            </a:r>
            <a:r>
              <a:rPr lang="ru-RU" b="1" dirty="0" smtClean="0"/>
              <a:t>, 2013.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Победители и призеры школьного этапа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latin typeface="Calibri" pitchFamily="34" charset="0"/>
                <a:cs typeface="Times New Roman" pitchFamily="18" charset="0"/>
              </a:rPr>
              <a:t>5 – 6 классы 47 победителей,  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                              98 призеров</a:t>
            </a:r>
          </a:p>
          <a:p>
            <a:r>
              <a:rPr lang="ru-RU" dirty="0" smtClean="0">
                <a:latin typeface="Calibri" pitchFamily="34" charset="0"/>
                <a:cs typeface="Times New Roman" pitchFamily="18" charset="0"/>
              </a:rPr>
              <a:t>7 – 8 классы 43 победителя, 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                             115 призеров</a:t>
            </a:r>
          </a:p>
          <a:p>
            <a:r>
              <a:rPr lang="ru-RU" dirty="0" smtClean="0">
                <a:latin typeface="Calibri" pitchFamily="34" charset="0"/>
                <a:cs typeface="Times New Roman" pitchFamily="18" charset="0"/>
              </a:rPr>
              <a:t>9 – 11 классы 59 победителей,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                                86 призеров</a:t>
            </a:r>
          </a:p>
          <a:p>
            <a:pPr>
              <a:buNone/>
            </a:pP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Муниципальный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alibri" pitchFamily="34" charset="0"/>
              </a:rPr>
              <a:t>Муниципальный этап Всероссийской олимпиады по английскому языку  проводился по двум возрастным группам:  </a:t>
            </a:r>
          </a:p>
          <a:p>
            <a:r>
              <a:rPr lang="ru-RU" dirty="0" smtClean="0">
                <a:latin typeface="Calibri" pitchFamily="34" charset="0"/>
              </a:rPr>
              <a:t>7 – 8   классы</a:t>
            </a:r>
          </a:p>
          <a:p>
            <a:r>
              <a:rPr lang="ru-RU" dirty="0" smtClean="0">
                <a:latin typeface="Calibri" pitchFamily="34" charset="0"/>
              </a:rPr>
              <a:t> 9 – 11 классы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dirty="0" smtClean="0">
                <a:latin typeface="Calibri" pitchFamily="34" charset="0"/>
              </a:rPr>
              <a:t>Участники олимпиады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Calibri" pitchFamily="34" charset="0"/>
              </a:rPr>
              <a:t>В олимпиаде приняли участие </a:t>
            </a:r>
            <a:r>
              <a:rPr lang="ru-RU" b="1" dirty="0" smtClean="0">
                <a:latin typeface="Calibri" pitchFamily="34" charset="0"/>
              </a:rPr>
              <a:t>112 </a:t>
            </a:r>
            <a:r>
              <a:rPr lang="ru-RU" dirty="0" smtClean="0">
                <a:latin typeface="Calibri" pitchFamily="34" charset="0"/>
              </a:rPr>
              <a:t>человек </a:t>
            </a:r>
            <a:r>
              <a:rPr lang="ru-RU" dirty="0">
                <a:latin typeface="Calibri" pitchFamily="34" charset="0"/>
              </a:rPr>
              <a:t>из </a:t>
            </a:r>
            <a:r>
              <a:rPr lang="ru-RU" dirty="0" smtClean="0">
                <a:latin typeface="Calibri" pitchFamily="34" charset="0"/>
              </a:rPr>
              <a:t>25 </a:t>
            </a:r>
            <a:r>
              <a:rPr lang="ru-RU" dirty="0">
                <a:latin typeface="Calibri" pitchFamily="34" charset="0"/>
              </a:rPr>
              <a:t>школ города: № </a:t>
            </a:r>
            <a:r>
              <a:rPr lang="ru-RU" b="1" dirty="0">
                <a:latin typeface="Calibri" pitchFamily="34" charset="0"/>
              </a:rPr>
              <a:t>1, </a:t>
            </a:r>
            <a:r>
              <a:rPr lang="ru-RU" b="1" dirty="0" smtClean="0">
                <a:latin typeface="Calibri" pitchFamily="34" charset="0"/>
              </a:rPr>
              <a:t>2, 3,  </a:t>
            </a:r>
            <a:r>
              <a:rPr lang="ru-RU" b="1" dirty="0">
                <a:latin typeface="Calibri" pitchFamily="34" charset="0"/>
              </a:rPr>
              <a:t>5, </a:t>
            </a:r>
            <a:r>
              <a:rPr lang="ru-RU" b="1" dirty="0" smtClean="0">
                <a:latin typeface="Calibri" pitchFamily="34" charset="0"/>
              </a:rPr>
              <a:t>6, 12</a:t>
            </a:r>
            <a:r>
              <a:rPr lang="ru-RU" b="1" dirty="0">
                <a:latin typeface="Calibri" pitchFamily="34" charset="0"/>
              </a:rPr>
              <a:t>, 17, </a:t>
            </a:r>
            <a:r>
              <a:rPr lang="ru-RU" b="1" dirty="0" smtClean="0">
                <a:latin typeface="Calibri" pitchFamily="34" charset="0"/>
              </a:rPr>
              <a:t>19, 20, 21, 29, 33, 42, 44, 46,  50, 51, </a:t>
            </a:r>
            <a:r>
              <a:rPr lang="ru-RU" b="1" dirty="0">
                <a:latin typeface="Calibri" pitchFamily="34" charset="0"/>
              </a:rPr>
              <a:t>55</a:t>
            </a:r>
            <a:r>
              <a:rPr lang="ru-RU" b="1" dirty="0" smtClean="0">
                <a:latin typeface="Calibri" pitchFamily="34" charset="0"/>
              </a:rPr>
              <a:t>, 59, </a:t>
            </a:r>
            <a:r>
              <a:rPr lang="ru-RU" b="1" dirty="0">
                <a:latin typeface="Calibri" pitchFamily="34" charset="0"/>
              </a:rPr>
              <a:t>64, </a:t>
            </a:r>
            <a:r>
              <a:rPr lang="ru-RU" b="1" dirty="0" smtClean="0">
                <a:latin typeface="Calibri" pitchFamily="34" charset="0"/>
              </a:rPr>
              <a:t>65, </a:t>
            </a:r>
            <a:r>
              <a:rPr lang="ru-RU" b="1" dirty="0">
                <a:latin typeface="Calibri" pitchFamily="34" charset="0"/>
              </a:rPr>
              <a:t>66, 68, 69</a:t>
            </a:r>
            <a:r>
              <a:rPr lang="ru-RU" b="1" dirty="0" smtClean="0">
                <a:latin typeface="Calibri" pitchFamily="34" charset="0"/>
              </a:rPr>
              <a:t>, 77</a:t>
            </a:r>
            <a:endParaRPr lang="ru-RU" b="1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7 – 8 классы: </a:t>
            </a:r>
            <a:r>
              <a:rPr lang="ru-RU" b="1" dirty="0" smtClean="0">
                <a:latin typeface="Calibri" pitchFamily="34" charset="0"/>
              </a:rPr>
              <a:t>43</a:t>
            </a:r>
            <a:r>
              <a:rPr lang="ru-RU" dirty="0" smtClean="0">
                <a:latin typeface="Calibri" pitchFamily="34" charset="0"/>
              </a:rPr>
              <a:t> человека. </a:t>
            </a:r>
            <a:endParaRPr lang="ru-RU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9 – 11 классы: </a:t>
            </a:r>
            <a:r>
              <a:rPr lang="ru-RU" b="1" dirty="0" smtClean="0">
                <a:latin typeface="Calibri" pitchFamily="34" charset="0"/>
              </a:rPr>
              <a:t>69</a:t>
            </a:r>
            <a:r>
              <a:rPr lang="ru-RU" dirty="0" smtClean="0">
                <a:latin typeface="Calibri" pitchFamily="34" charset="0"/>
              </a:rPr>
              <a:t> человек.</a:t>
            </a: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582726"/>
          </a:xfrm>
        </p:spPr>
        <p:txBody>
          <a:bodyPr>
            <a:normAutofit/>
          </a:bodyPr>
          <a:lstStyle/>
          <a:p>
            <a:r>
              <a:rPr lang="ru-RU" sz="3200" u="sng" dirty="0" smtClean="0"/>
              <a:t>Информация по возрастным группам</a:t>
            </a:r>
            <a:br>
              <a:rPr lang="ru-RU" sz="3200" u="sng" dirty="0" smtClean="0"/>
            </a:br>
            <a:r>
              <a:rPr lang="ru-RU" sz="3200" u="sng" dirty="0"/>
              <a:t>7 – 8 классы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785926"/>
            <a:ext cx="7472386" cy="4340237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latin typeface="Calibri" pitchFamily="34" charset="0"/>
              </a:rPr>
              <a:t>Всего участников </a:t>
            </a:r>
            <a:r>
              <a:rPr lang="ru-RU" dirty="0" smtClean="0">
                <a:latin typeface="Calibri" pitchFamily="34" charset="0"/>
              </a:rPr>
              <a:t>43</a:t>
            </a:r>
            <a:endParaRPr lang="ru-RU" b="1" dirty="0">
              <a:latin typeface="Calibri" pitchFamily="34" charset="0"/>
            </a:endParaRPr>
          </a:p>
          <a:p>
            <a:r>
              <a:rPr lang="ru-RU" dirty="0">
                <a:latin typeface="Calibri" pitchFamily="34" charset="0"/>
              </a:rPr>
              <a:t>Из них:  </a:t>
            </a:r>
            <a:endParaRPr lang="ru-RU" dirty="0" smtClean="0">
              <a:latin typeface="Calibri" pitchFamily="34" charset="0"/>
            </a:endParaRP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    7 </a:t>
            </a:r>
            <a:r>
              <a:rPr lang="ru-RU" dirty="0">
                <a:latin typeface="Calibri" pitchFamily="34" charset="0"/>
              </a:rPr>
              <a:t>классы – </a:t>
            </a:r>
            <a:r>
              <a:rPr lang="ru-RU" dirty="0" smtClean="0">
                <a:latin typeface="Calibri" pitchFamily="34" charset="0"/>
              </a:rPr>
              <a:t>13                                                                                                                                                    </a:t>
            </a:r>
            <a:r>
              <a:rPr lang="ru-RU" dirty="0">
                <a:latin typeface="Calibri" pitchFamily="34" charset="0"/>
              </a:rPr>
              <a:t>8 классы - </a:t>
            </a:r>
            <a:r>
              <a:rPr lang="ru-RU" dirty="0" smtClean="0">
                <a:latin typeface="Calibri" pitchFamily="34" charset="0"/>
              </a:rPr>
              <a:t>30</a:t>
            </a:r>
            <a:endParaRPr lang="ru-RU" dirty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12 участников (25% от общего количества участников) (1– </a:t>
            </a:r>
            <a:r>
              <a:rPr lang="ru-RU" dirty="0">
                <a:latin typeface="Calibri" pitchFamily="34" charset="0"/>
              </a:rPr>
              <a:t>7 классы, </a:t>
            </a:r>
            <a:r>
              <a:rPr lang="ru-RU" dirty="0" smtClean="0">
                <a:latin typeface="Calibri" pitchFamily="34" charset="0"/>
              </a:rPr>
              <a:t>11 – </a:t>
            </a:r>
            <a:r>
              <a:rPr lang="ru-RU" dirty="0">
                <a:latin typeface="Calibri" pitchFamily="34" charset="0"/>
              </a:rPr>
              <a:t>8 классы</a:t>
            </a:r>
            <a:r>
              <a:rPr lang="ru-RU" dirty="0" smtClean="0">
                <a:latin typeface="Calibri" pitchFamily="34" charset="0"/>
              </a:rPr>
              <a:t>) </a:t>
            </a:r>
            <a:r>
              <a:rPr lang="ru-RU" dirty="0">
                <a:latin typeface="Calibri" pitchFamily="34" charset="0"/>
              </a:rPr>
              <a:t>набрали от  </a:t>
            </a:r>
            <a:r>
              <a:rPr lang="ru-RU" dirty="0" smtClean="0">
                <a:latin typeface="Calibri" pitchFamily="34" charset="0"/>
              </a:rPr>
              <a:t>82 до 65 </a:t>
            </a:r>
            <a:r>
              <a:rPr lang="ru-RU" dirty="0">
                <a:latin typeface="Calibri" pitchFamily="34" charset="0"/>
              </a:rPr>
              <a:t>баллов (из </a:t>
            </a:r>
            <a:r>
              <a:rPr lang="ru-RU" dirty="0" smtClean="0">
                <a:latin typeface="Calibri" pitchFamily="34" charset="0"/>
              </a:rPr>
              <a:t>100 максимальных</a:t>
            </a:r>
            <a:r>
              <a:rPr lang="ru-RU" dirty="0">
                <a:latin typeface="Calibri" pitchFamily="34" charset="0"/>
              </a:rPr>
              <a:t>).  </a:t>
            </a: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19 человек набрали менее 50% от общего количества баллов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721920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alibri" pitchFamily="34" charset="0"/>
              </a:rPr>
              <a:t>Победители и призёры 7 – 8 классов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Calibri" pitchFamily="34" charset="0"/>
              </a:rPr>
              <a:t>Среди победителей и призёров представители </a:t>
            </a:r>
            <a:r>
              <a:rPr lang="ru-RU" dirty="0" smtClean="0">
                <a:latin typeface="Calibri" pitchFamily="34" charset="0"/>
              </a:rPr>
              <a:t>6 </a:t>
            </a:r>
            <a:r>
              <a:rPr lang="ru-RU" dirty="0">
                <a:latin typeface="Calibri" pitchFamily="34" charset="0"/>
              </a:rPr>
              <a:t>школ: № </a:t>
            </a:r>
            <a:r>
              <a:rPr lang="ru-RU" b="1" dirty="0">
                <a:latin typeface="Calibri" pitchFamily="34" charset="0"/>
              </a:rPr>
              <a:t>1, </a:t>
            </a:r>
            <a:r>
              <a:rPr lang="ru-RU" b="1" dirty="0" smtClean="0">
                <a:latin typeface="Calibri" pitchFamily="34" charset="0"/>
              </a:rPr>
              <a:t>12, 42, 44</a:t>
            </a:r>
            <a:r>
              <a:rPr lang="ru-RU" b="1" dirty="0">
                <a:latin typeface="Calibri" pitchFamily="34" charset="0"/>
              </a:rPr>
              <a:t>, </a:t>
            </a:r>
            <a:r>
              <a:rPr lang="ru-RU" b="1" dirty="0" smtClean="0">
                <a:latin typeface="Calibri" pitchFamily="34" charset="0"/>
              </a:rPr>
              <a:t>55, 68. </a:t>
            </a:r>
            <a:endParaRPr lang="ru-RU" b="1" dirty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Победители </a:t>
            </a:r>
            <a:r>
              <a:rPr lang="ru-RU" dirty="0">
                <a:latin typeface="Calibri" pitchFamily="34" charset="0"/>
              </a:rPr>
              <a:t>– </a:t>
            </a:r>
            <a:r>
              <a:rPr lang="ru-RU" dirty="0" smtClean="0">
                <a:latin typeface="Calibri" pitchFamily="34" charset="0"/>
              </a:rPr>
              <a:t>ученик 8 класса школы № </a:t>
            </a:r>
            <a:r>
              <a:rPr lang="ru-RU" b="1" dirty="0" smtClean="0">
                <a:latin typeface="Calibri" pitchFamily="34" charset="0"/>
              </a:rPr>
              <a:t>42 </a:t>
            </a:r>
            <a:r>
              <a:rPr lang="ru-RU" b="1" dirty="0" err="1" smtClean="0">
                <a:latin typeface="Calibri" pitchFamily="34" charset="0"/>
              </a:rPr>
              <a:t>Балалыкин</a:t>
            </a:r>
            <a:r>
              <a:rPr lang="ru-RU" b="1" dirty="0" smtClean="0">
                <a:latin typeface="Calibri" pitchFamily="34" charset="0"/>
              </a:rPr>
              <a:t> Максим (учитель Петухова Ю. А.) </a:t>
            </a:r>
            <a:r>
              <a:rPr lang="ru-RU" dirty="0" smtClean="0">
                <a:latin typeface="Calibri" pitchFamily="34" charset="0"/>
              </a:rPr>
              <a:t>и ученик 8 класса лицея </a:t>
            </a:r>
            <a:r>
              <a:rPr lang="ru-RU" b="1" dirty="0" smtClean="0">
                <a:latin typeface="Calibri" pitchFamily="34" charset="0"/>
              </a:rPr>
              <a:t>№ 44 Лисов Петр (учитель Галкина О. В.)</a:t>
            </a:r>
            <a:endParaRPr lang="ru-RU" dirty="0" smtClean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 3 призёра </a:t>
            </a:r>
            <a:r>
              <a:rPr lang="ru-RU" dirty="0">
                <a:latin typeface="Calibri" pitchFamily="34" charset="0"/>
              </a:rPr>
              <a:t>– </a:t>
            </a:r>
            <a:r>
              <a:rPr lang="ru-RU" dirty="0" smtClean="0">
                <a:latin typeface="Calibri" pitchFamily="34" charset="0"/>
              </a:rPr>
              <a:t>гимназия № </a:t>
            </a:r>
            <a:r>
              <a:rPr lang="ru-RU" b="1" dirty="0" smtClean="0">
                <a:latin typeface="Calibri" pitchFamily="34" charset="0"/>
              </a:rPr>
              <a:t>1</a:t>
            </a:r>
            <a:r>
              <a:rPr lang="ru-RU" dirty="0" smtClean="0">
                <a:latin typeface="Calibri" pitchFamily="34" charset="0"/>
              </a:rPr>
              <a:t>, лицей </a:t>
            </a:r>
            <a:r>
              <a:rPr lang="ru-RU" b="1" dirty="0" smtClean="0">
                <a:latin typeface="Calibri" pitchFamily="34" charset="0"/>
              </a:rPr>
              <a:t>44</a:t>
            </a:r>
            <a:r>
              <a:rPr lang="ru-RU" dirty="0" smtClean="0">
                <a:latin typeface="Calibri" pitchFamily="34" charset="0"/>
              </a:rPr>
              <a:t>;; 2 призера – гимназия </a:t>
            </a:r>
            <a:r>
              <a:rPr lang="ru-RU" b="1" dirty="0" smtClean="0">
                <a:latin typeface="Calibri" pitchFamily="34" charset="0"/>
              </a:rPr>
              <a:t>12</a:t>
            </a:r>
            <a:r>
              <a:rPr lang="ru-RU" dirty="0" smtClean="0">
                <a:latin typeface="Calibri" pitchFamily="34" charset="0"/>
              </a:rPr>
              <a:t>, по1 призёру </a:t>
            </a:r>
            <a:r>
              <a:rPr lang="ru-RU" dirty="0">
                <a:latin typeface="Calibri" pitchFamily="34" charset="0"/>
              </a:rPr>
              <a:t>– школы </a:t>
            </a:r>
            <a:r>
              <a:rPr lang="ru-RU" b="1" dirty="0" smtClean="0">
                <a:latin typeface="Calibri" pitchFamily="34" charset="0"/>
              </a:rPr>
              <a:t> 42, 55, 68</a:t>
            </a:r>
            <a:endParaRPr lang="ru-RU" dirty="0">
              <a:latin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7004894" cy="1143000"/>
          </a:xfrm>
        </p:spPr>
        <p:txBody>
          <a:bodyPr/>
          <a:lstStyle/>
          <a:p>
            <a:r>
              <a:rPr lang="ru-RU" dirty="0" smtClean="0">
                <a:latin typeface="Calibri" pitchFamily="34" charset="0"/>
              </a:rPr>
              <a:t>9 – 11 классы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latin typeface="Calibri" pitchFamily="34" charset="0"/>
              </a:rPr>
              <a:t>Всего </a:t>
            </a:r>
            <a:r>
              <a:rPr lang="ru-RU" dirty="0" smtClean="0">
                <a:latin typeface="Calibri" pitchFamily="34" charset="0"/>
              </a:rPr>
              <a:t>– 69 человек.</a:t>
            </a:r>
          </a:p>
          <a:p>
            <a:r>
              <a:rPr lang="ru-RU" dirty="0" smtClean="0">
                <a:latin typeface="Calibri" pitchFamily="34" charset="0"/>
              </a:rPr>
              <a:t>Из </a:t>
            </a:r>
            <a:r>
              <a:rPr lang="ru-RU" dirty="0">
                <a:latin typeface="Calibri" pitchFamily="34" charset="0"/>
              </a:rPr>
              <a:t>них                                                                                                                                                                                         9 классы – </a:t>
            </a:r>
            <a:r>
              <a:rPr lang="ru-RU" dirty="0" smtClean="0">
                <a:latin typeface="Calibri" pitchFamily="34" charset="0"/>
              </a:rPr>
              <a:t>  19                                                                                                                                            </a:t>
            </a:r>
            <a:r>
              <a:rPr lang="ru-RU" dirty="0">
                <a:latin typeface="Calibri" pitchFamily="34" charset="0"/>
              </a:rPr>
              <a:t>10 классы – </a:t>
            </a:r>
            <a:r>
              <a:rPr lang="ru-RU" dirty="0" smtClean="0">
                <a:latin typeface="Calibri" pitchFamily="34" charset="0"/>
              </a:rPr>
              <a:t>20                                                                                                                                                                          </a:t>
            </a:r>
            <a:r>
              <a:rPr lang="ru-RU" dirty="0">
                <a:latin typeface="Calibri" pitchFamily="34" charset="0"/>
              </a:rPr>
              <a:t>11 классы - </a:t>
            </a:r>
            <a:r>
              <a:rPr lang="ru-RU" dirty="0" smtClean="0">
                <a:latin typeface="Calibri" pitchFamily="34" charset="0"/>
              </a:rPr>
              <a:t> 30</a:t>
            </a:r>
            <a:endParaRPr lang="ru-RU" dirty="0">
              <a:latin typeface="Calibri" pitchFamily="34" charset="0"/>
            </a:endParaRPr>
          </a:p>
          <a:p>
            <a:r>
              <a:rPr lang="ru-RU" dirty="0" smtClean="0">
                <a:latin typeface="Calibri" pitchFamily="34" charset="0"/>
              </a:rPr>
              <a:t>18 участников (2– 9 класс, 9 – 10 классы, 7 – 11 классы). Они набрали от  112 до 89 баллов (из 120 максимальных).  </a:t>
            </a:r>
          </a:p>
          <a:p>
            <a:r>
              <a:rPr lang="ru-RU" dirty="0" smtClean="0">
                <a:latin typeface="Calibri" pitchFamily="34" charset="0"/>
              </a:rPr>
              <a:t>8 человек набрали менее 50% (менее 56 баллов)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29064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alibri" pitchFamily="34" charset="0"/>
              </a:rPr>
              <a:t>Победители и призёры 9 – 11 классов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Calibri" pitchFamily="34" charset="0"/>
              </a:rPr>
              <a:t>Среди </a:t>
            </a:r>
            <a:r>
              <a:rPr lang="ru-RU" dirty="0">
                <a:latin typeface="Calibri" pitchFamily="34" charset="0"/>
              </a:rPr>
              <a:t>победителей и призёров представители</a:t>
            </a:r>
            <a:r>
              <a:rPr lang="ru-RU" b="1" dirty="0">
                <a:latin typeface="Calibri" pitchFamily="34" charset="0"/>
              </a:rPr>
              <a:t> </a:t>
            </a:r>
            <a:r>
              <a:rPr lang="ru-RU" b="1" dirty="0" smtClean="0">
                <a:latin typeface="Calibri" pitchFamily="34" charset="0"/>
              </a:rPr>
              <a:t>12 </a:t>
            </a:r>
            <a:r>
              <a:rPr lang="ru-RU" dirty="0" smtClean="0">
                <a:latin typeface="Calibri" pitchFamily="34" charset="0"/>
              </a:rPr>
              <a:t>школ: 1, 2, 3, 12</a:t>
            </a:r>
            <a:r>
              <a:rPr lang="ru-RU" dirty="0">
                <a:latin typeface="Calibri" pitchFamily="34" charset="0"/>
              </a:rPr>
              <a:t>, </a:t>
            </a:r>
            <a:r>
              <a:rPr lang="ru-RU" dirty="0" smtClean="0">
                <a:latin typeface="Calibri" pitchFamily="34" charset="0"/>
              </a:rPr>
              <a:t>19, 44</a:t>
            </a:r>
            <a:r>
              <a:rPr lang="ru-RU" dirty="0">
                <a:latin typeface="Calibri" pitchFamily="34" charset="0"/>
              </a:rPr>
              <a:t>, </a:t>
            </a:r>
            <a:r>
              <a:rPr lang="ru-RU" dirty="0" smtClean="0">
                <a:latin typeface="Calibri" pitchFamily="34" charset="0"/>
              </a:rPr>
              <a:t>51, 55, 64, 65, 68, 69</a:t>
            </a:r>
          </a:p>
          <a:p>
            <a:r>
              <a:rPr lang="ru-RU" dirty="0" smtClean="0">
                <a:latin typeface="Calibri" pitchFamily="34" charset="0"/>
              </a:rPr>
              <a:t> Победители – ученица </a:t>
            </a:r>
            <a:r>
              <a:rPr lang="ru-RU" b="1" dirty="0" smtClean="0">
                <a:latin typeface="Calibri" pitchFamily="34" charset="0"/>
              </a:rPr>
              <a:t>10</a:t>
            </a:r>
            <a:r>
              <a:rPr lang="ru-RU" dirty="0" smtClean="0">
                <a:latin typeface="Calibri" pitchFamily="34" charset="0"/>
              </a:rPr>
              <a:t> класса школы № 51 </a:t>
            </a:r>
            <a:r>
              <a:rPr lang="ru-RU" b="1" dirty="0" smtClean="0">
                <a:latin typeface="Calibri" pitchFamily="34" charset="0"/>
              </a:rPr>
              <a:t>Демина Евгения</a:t>
            </a:r>
            <a:r>
              <a:rPr lang="ru-RU" dirty="0" smtClean="0">
                <a:latin typeface="Calibri" pitchFamily="34" charset="0"/>
              </a:rPr>
              <a:t>(учитель </a:t>
            </a:r>
            <a:r>
              <a:rPr lang="ru-RU" b="1" dirty="0" smtClean="0">
                <a:latin typeface="Calibri" pitchFamily="34" charset="0"/>
              </a:rPr>
              <a:t>Калинина Н. Н.), </a:t>
            </a:r>
            <a:r>
              <a:rPr lang="ru-RU" dirty="0" smtClean="0">
                <a:latin typeface="Calibri" pitchFamily="34" charset="0"/>
              </a:rPr>
              <a:t>ученица 11 класса гимназии № </a:t>
            </a:r>
            <a:r>
              <a:rPr lang="ru-RU" b="1" dirty="0" smtClean="0">
                <a:latin typeface="Calibri" pitchFamily="34" charset="0"/>
              </a:rPr>
              <a:t>64</a:t>
            </a:r>
            <a:r>
              <a:rPr lang="ru-RU" dirty="0" smtClean="0">
                <a:latin typeface="Calibri" pitchFamily="34" charset="0"/>
              </a:rPr>
              <a:t> </a:t>
            </a:r>
            <a:r>
              <a:rPr lang="ru-RU" b="1" dirty="0" err="1" smtClean="0">
                <a:latin typeface="Calibri" pitchFamily="34" charset="0"/>
              </a:rPr>
              <a:t>Силкина</a:t>
            </a:r>
            <a:r>
              <a:rPr lang="ru-RU" b="1" dirty="0" smtClean="0">
                <a:latin typeface="Calibri" pitchFamily="34" charset="0"/>
              </a:rPr>
              <a:t> Ольга </a:t>
            </a:r>
            <a:r>
              <a:rPr lang="ru-RU" dirty="0" smtClean="0">
                <a:latin typeface="Calibri" pitchFamily="34" charset="0"/>
              </a:rPr>
              <a:t>(</a:t>
            </a:r>
            <a:r>
              <a:rPr lang="ru-RU" b="1" dirty="0" smtClean="0">
                <a:latin typeface="Calibri" pitchFamily="34" charset="0"/>
              </a:rPr>
              <a:t>учитель Шипилова Н. В.)</a:t>
            </a:r>
          </a:p>
          <a:p>
            <a:r>
              <a:rPr lang="ru-RU" dirty="0" smtClean="0">
                <a:latin typeface="Calibri" pitchFamily="34" charset="0"/>
              </a:rPr>
              <a:t> 3 призёра –гимназии № 64 и № 19, 2 призера – лицей № 44, по 1 призеру – школы 1, 2, 3, 51, 59, 65, 68, 69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    </a:t>
            </a:r>
            <a:endParaRPr lang="ru-RU" b="1" dirty="0">
              <a:latin typeface="Calibri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454</TotalTime>
  <Words>2138</Words>
  <Application>Microsoft Office PowerPoint</Application>
  <PresentationFormat>Экран (4:3)</PresentationFormat>
  <Paragraphs>188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Солнцестояние</vt:lpstr>
      <vt:lpstr>               Итоги муниципального  этапа      Всероссийской олимпиады школьников  по английскому языку (2017 -  2018). </vt:lpstr>
      <vt:lpstr>Школьный этап</vt:lpstr>
      <vt:lpstr>Победители и призеры школьного этапа</vt:lpstr>
      <vt:lpstr>Муниципальный этап</vt:lpstr>
      <vt:lpstr>       Участники олимпиады</vt:lpstr>
      <vt:lpstr>Информация по возрастным группам 7 – 8 классы </vt:lpstr>
      <vt:lpstr>Победители и призёры 7 – 8 классов</vt:lpstr>
      <vt:lpstr>9 – 11 классы</vt:lpstr>
      <vt:lpstr>Победители и призёры 9 – 11 классов</vt:lpstr>
      <vt:lpstr>Задания муниципального этапа</vt:lpstr>
      <vt:lpstr>Уровень выполнения работ (7 – 8 классы)</vt:lpstr>
      <vt:lpstr> Анализ таблицы показывает, что успешнее всего выполнено задание по чтению,  где  77% учащихся выполнили более 50% заданий правильно. Наибольшие затруднения вызвали задания раздела Аудирование  (72% учащихся получили менее 50% ). В разделе Письмо 40% учащихся получили менее 50% баллов (13 человека – 0 баллов). В целом по итогам всей работы 56% учащихся набрали 50% и более от максимального количества баллов. </vt:lpstr>
      <vt:lpstr>9 – 11 классы </vt:lpstr>
      <vt:lpstr>Слайд 14</vt:lpstr>
      <vt:lpstr>Типичные ошибки в работах учащихся: </vt:lpstr>
      <vt:lpstr>           Устный тур</vt:lpstr>
      <vt:lpstr>Рекомендации</vt:lpstr>
      <vt:lpstr> Рекомендации для учителей по подготовке к олимпиадам. </vt:lpstr>
      <vt:lpstr>                         Чтение</vt:lpstr>
      <vt:lpstr>        Лексика и грамматика</vt:lpstr>
      <vt:lpstr>Страноведение</vt:lpstr>
      <vt:lpstr>                        Письмо</vt:lpstr>
      <vt:lpstr>                  Говорение</vt:lpstr>
      <vt:lpstr>По итогам Всероссийских олимпиад были выпущены следующие учебные пособия:</vt:lpstr>
      <vt:lpstr>Список рекомендуемой      литературы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муниципального  этапа Всероссийской олимпиады школьников по английскому языку (2014 -  2015).</dc:title>
  <dc:creator>Igor</dc:creator>
  <cp:lastModifiedBy>Igor</cp:lastModifiedBy>
  <cp:revision>50</cp:revision>
  <dcterms:created xsi:type="dcterms:W3CDTF">2014-12-09T17:10:20Z</dcterms:created>
  <dcterms:modified xsi:type="dcterms:W3CDTF">2017-12-06T08:45:18Z</dcterms:modified>
</cp:coreProperties>
</file>